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07.10.2015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8064" y="188641"/>
            <a:ext cx="3816424" cy="2736303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ОГБУЗ «ТАМБОВСКАЯ ПСИХИАТРИЧЕСКАЯ КЛИНИЧЕСКАЯ БОЛЬНИЦА»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600" b="1" dirty="0" smtClean="0"/>
              <a:t>СЫСОЕВА ИРИНА ЕВГЕНЬЕВНА  </a:t>
            </a:r>
            <a:r>
              <a:rPr lang="ru-RU" sz="1600" dirty="0" smtClean="0"/>
              <a:t>ПСИХОЛОГ РЕАБИЛИТАЦИОННОГО НАРКОЛОГИЧЕСКОГО ЦЕНТРА ОГБУЗ «ТПКБ»</a:t>
            </a: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149080"/>
            <a:ext cx="8312968" cy="230425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cs typeface="BrowalliaUPC" pitchFamily="34" charset="-34"/>
              </a:rPr>
              <a:t>ПРОГРАММА РЕАБИЛИТАЦИИ ЛИЦ С АДДИКТИВНЫМИ РАССТРОЙСТВАМИ В УСЛОВИЯХ РЕАБИЛИТАЦИОННОГО НАРКОЛОГИЧЕСКОГО ЦЕНТРА ОГБУЗ «ТАМБОВСКАЯ ПСИХИАТРИЧЕСКАЯ КЛИНИЧЕСКАЯ БОЛЬНИЦА»</a:t>
            </a:r>
            <a:endParaRPr lang="ru-RU" sz="2800" b="1" dirty="0">
              <a:solidFill>
                <a:srgbClr val="002060"/>
              </a:solidFill>
              <a:cs typeface="BrowalliaUPC" pitchFamily="34" charset="-34"/>
            </a:endParaRPr>
          </a:p>
        </p:txBody>
      </p:sp>
      <p:pic>
        <p:nvPicPr>
          <p:cNvPr id="4" name="Рисунок 3" descr="P10203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148064" cy="38610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626469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b="1" dirty="0" smtClean="0">
                <a:cs typeface="Arabic Typesetting" pitchFamily="66" charset="-78"/>
              </a:rPr>
              <a:t>           В основу программы положены отечественные научные разработки в области реабилитации в наркологии  Е.А.Брюна,  Ю.В. Валентика, Т. Н. Дудко,  Н. Н. Иванца, Р.К.Назырова,  Е.А. Соборниковой («Современные подходы в организации медико-социальной реабилитации наркологических больных»; «Реабилитация в наркологии (учебное посо­бие)»; «Руководство по реабилитации несовершеннолетних, злоупотребляющих психоактивными веществами»; «Концептуальные основы реабилитации несовершеннолетних, злоупотребляющих психоактивными веществами»; «Реабилитация наркологических больных»; «Формирование личностной саморегуляции у лиц с аддиктивными расстройствами»;  «Клиническая психотерапия в наркологии»). А также практический опыт амбулаторной реабилитации лиц молодого возраста, страдающих аддиктивными расстройствами в антинаркотической молодежной программе «Четвертое измерение» (Е.А. Соборникова, И.Е. Сысоева, Н.А. Раю), успешно реализующейся на базе Наркологического кабинета по обслуживанию детского населения наркологического диспансера ОГБУЗ «Тамбовская психиатрическая клиническая больница» с 2000 года.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63408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Концептуальные основы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52736"/>
            <a:ext cx="8507288" cy="547260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Приоритет психологических и социальных воздействий при решении проблем реабилитации. </a:t>
            </a:r>
          </a:p>
          <a:p>
            <a:r>
              <a:rPr lang="ru-RU" dirty="0" smtClean="0"/>
              <a:t>Реабилитация не может происходить быстро. Программа среднесрочная рассчитана на 3 месяца.</a:t>
            </a:r>
          </a:p>
          <a:p>
            <a:r>
              <a:rPr lang="ru-RU" dirty="0" smtClean="0"/>
              <a:t>Наличие всех компонентов реабилитации:</a:t>
            </a:r>
          </a:p>
          <a:p>
            <a:pPr lvl="0">
              <a:buNone/>
            </a:pPr>
            <a:r>
              <a:rPr lang="ru-RU" dirty="0" smtClean="0"/>
              <a:t>  - организация реабилитационной среды; </a:t>
            </a:r>
          </a:p>
          <a:p>
            <a:pPr lvl="0">
              <a:buNone/>
            </a:pPr>
            <a:r>
              <a:rPr lang="ru-RU" dirty="0" smtClean="0"/>
              <a:t>  - медицинский;</a:t>
            </a:r>
          </a:p>
          <a:p>
            <a:pPr>
              <a:buNone/>
            </a:pPr>
            <a:r>
              <a:rPr lang="ru-RU" dirty="0" smtClean="0"/>
              <a:t>  - психотерапевтический (психокоррекционный); </a:t>
            </a:r>
          </a:p>
          <a:p>
            <a:pPr>
              <a:buNone/>
            </a:pPr>
            <a:r>
              <a:rPr lang="ru-RU" dirty="0" smtClean="0"/>
              <a:t>  - воспитательный; </a:t>
            </a:r>
          </a:p>
          <a:p>
            <a:pPr lvl="0">
              <a:buNone/>
            </a:pPr>
            <a:r>
              <a:rPr lang="ru-RU" dirty="0" smtClean="0"/>
              <a:t>  - образовательный;</a:t>
            </a:r>
          </a:p>
          <a:p>
            <a:pPr lvl="0">
              <a:buNone/>
            </a:pPr>
            <a:r>
              <a:rPr lang="ru-RU" dirty="0" smtClean="0"/>
              <a:t>  - социо-терапевтический.</a:t>
            </a:r>
          </a:p>
          <a:p>
            <a:pPr lvl="0"/>
            <a:r>
              <a:rPr lang="ru-RU" dirty="0" smtClean="0"/>
              <a:t>Использование модели Терапевтического сообщества.</a:t>
            </a:r>
          </a:p>
          <a:p>
            <a:pPr lvl="0"/>
            <a:r>
              <a:rPr lang="ru-RU" dirty="0" smtClean="0"/>
              <a:t>Наличие мультидисциплинарной команды.</a:t>
            </a:r>
          </a:p>
          <a:p>
            <a:pPr lvl="0">
              <a:buNone/>
            </a:pPr>
            <a:endParaRPr lang="ru-RU" dirty="0" smtClean="0"/>
          </a:p>
          <a:p>
            <a:pPr lvl="0">
              <a:buNone/>
            </a:pPr>
            <a:endParaRPr lang="ru-RU" dirty="0" smtClean="0"/>
          </a:p>
          <a:p>
            <a:pPr lvl="0"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lvl="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>
                <a:latin typeface="Constantia" pitchFamily="18" charset="0"/>
              </a:rPr>
              <a:t>      </a:t>
            </a:r>
            <a:r>
              <a:rPr lang="ru-RU" b="1" dirty="0" smtClean="0">
                <a:latin typeface="Constantia" pitchFamily="18" charset="0"/>
              </a:rPr>
              <a:t>Основной смысл реабилитационной программы это профессиональная помощь лицам, зависимым от ПАВ и ПАД, осуществляемая в рамках специально организованной терапевтического среды посредством проведения комплекса медицинских, психологических и социальных воздействий реализуемых междисциплинарной командой специалистов.</a:t>
            </a:r>
            <a:endParaRPr lang="ru-RU" b="1" dirty="0"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86409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Цель программы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09391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>
              <a:buNone/>
            </a:pPr>
            <a:r>
              <a:rPr lang="ru-RU" b="1" dirty="0" smtClean="0"/>
              <a:t>    возвращение реабилитанта к здоровой полноценной  жизни в обществе на основе восстановления физического и психического здоровья, отказа от психоактивных веществ, восстановления (или формирования) его нормативного личностного и социального статуса. </a:t>
            </a:r>
            <a:endParaRPr lang="ru-RU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/>
              <a:t>Задачи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lvl="0"/>
            <a:r>
              <a:rPr lang="ru-RU" b="1" dirty="0" smtClean="0"/>
              <a:t> Формирование у реабилитанта осознанной мотивации (установок) на включение в реабилитационный процесс, последующее продолжительное участие в нем и окончательный отказ от употребления наркотиков и других ПАВ и ПАД.</a:t>
            </a:r>
          </a:p>
          <a:p>
            <a:pPr lvl="0"/>
            <a:r>
              <a:rPr lang="ru-RU" b="1" dirty="0" smtClean="0"/>
              <a:t>Создание в реабилитационном учреждении терапевтической  среды,  влияющей  на восстановление и формирование у реабилитируемых социально-приемлемых личностных и поведенческих навыков (качеств), способствующих их реадаптации и ресоциализации.</a:t>
            </a:r>
          </a:p>
          <a:p>
            <a:r>
              <a:rPr lang="ru-RU" b="1" dirty="0" smtClean="0"/>
              <a:t>3.	Коррекция    и    развитие    структуры    позитивной    личности  реабилитанта.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/>
              <a:t>Задачи программы.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00200"/>
            <a:ext cx="8280920" cy="452596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Осуществление воспитательной и образовательной деятельности на  всех этапах  реабилитации  с  учетом  возрастных  особенностей реабилитантов.</a:t>
            </a:r>
          </a:p>
          <a:p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Осуществление комплекса терапевтических мероприятий, направленных на дезактуализацию патологического влечения к  ПАВ и ПАД, устранение психических и соматических нарушений, предотвращение срывов и рецидивов.</a:t>
            </a:r>
          </a:p>
          <a:p>
            <a:r>
              <a:rPr lang="ru-RU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Восстановление семейных отношений, коррекция взаимоотношений и коммуникативных связей со значимыми другими лицами и с ближайшим социальным окружением.</a:t>
            </a:r>
            <a:endParaRPr lang="ru-RU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/>
              <a:t>Задачи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/>
              <a:t> Формирование реальной жизненной перспективы на основе продолжения образования, развития трудовых навыков, обеспечения социальной поддержки и правовой защиты реабилитанта.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Принципы реабилитации: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добровольное согласие на участие в реабилитационных мероприятиях </a:t>
            </a:r>
          </a:p>
          <a:p>
            <a:r>
              <a:rPr lang="ru-RU" b="1" dirty="0" smtClean="0"/>
              <a:t>прекращение приема ПАВ и осуществления ПАД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конфиденциальность</a:t>
            </a:r>
          </a:p>
          <a:p>
            <a:r>
              <a:rPr lang="ru-RU" b="1" dirty="0" smtClean="0"/>
              <a:t>системность реабилитационных мероприятий </a:t>
            </a:r>
          </a:p>
          <a:p>
            <a:r>
              <a:rPr lang="ru-RU" b="1" dirty="0" smtClean="0"/>
              <a:t>последовательность и стадийность реабилитационных мероприятий </a:t>
            </a:r>
          </a:p>
          <a:p>
            <a:r>
              <a:rPr lang="ru-RU" b="1" dirty="0" smtClean="0"/>
              <a:t>позитивная направленность реабилитационных мероприятий </a:t>
            </a:r>
          </a:p>
          <a:p>
            <a:r>
              <a:rPr lang="ru-RU" b="1" dirty="0" smtClean="0"/>
              <a:t>ответственность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b="1" dirty="0" smtClean="0"/>
              <a:t>Принципы реабилитации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/>
              <a:t>включение в реабилитацию значимых других лиц (ЗДЛ)</a:t>
            </a:r>
          </a:p>
          <a:p>
            <a:r>
              <a:rPr lang="ru-RU" b="1" dirty="0" smtClean="0"/>
              <a:t>формирование терапевтической (реабилитационной) среды </a:t>
            </a:r>
          </a:p>
          <a:p>
            <a:r>
              <a:rPr lang="ru-RU" b="1" dirty="0" smtClean="0"/>
              <a:t>дифференцированный подход</a:t>
            </a:r>
          </a:p>
          <a:p>
            <a:r>
              <a:rPr lang="ru-RU" b="1" dirty="0" smtClean="0"/>
              <a:t>социальная и личностная поддержка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822214" cy="70609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Механизмы реализации программы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24744"/>
            <a:ext cx="8856984" cy="532859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/>
              <a:t>    Деятельность по выявлению и привлечению лиц, злоупотребляющих ПАВ, в реабилитационную программу: 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Информационно-просветительская работа со специалистами лечебных и иных учреждений;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Работа со средствами массовой информации, выпуск информационных листовок и буклетов;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Информационно-просветительская и профилактическая работа с молодежным контингентом и их родственниками;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Специальная работа по привлечению лиц, прервавших лечение (после срывов и рецидивов);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Привлечение по принципу «снежного кома». 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Критерии отбора реабилитантов: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lvl="0"/>
            <a:r>
              <a:rPr lang="ru-RU" b="1" dirty="0" smtClean="0">
                <a:latin typeface="Sylfaen" pitchFamily="18" charset="0"/>
              </a:rPr>
              <a:t>возраст от 18 до 60 лет;</a:t>
            </a:r>
          </a:p>
          <a:p>
            <a:pPr lvl="0"/>
            <a:r>
              <a:rPr lang="ru-RU" b="1" dirty="0" smtClean="0">
                <a:latin typeface="Sylfaen" pitchFamily="18" charset="0"/>
              </a:rPr>
              <a:t>наличие зависимости от ПАВ или ПАД, злоупотребления ПАВ или ПАД с пагубными последствиями;</a:t>
            </a:r>
          </a:p>
          <a:p>
            <a:pPr lvl="0"/>
            <a:r>
              <a:rPr lang="ru-RU" b="1" dirty="0" smtClean="0">
                <a:latin typeface="Sylfaen" pitchFamily="18" charset="0"/>
              </a:rPr>
              <a:t>срок употребления ПАВ или ПАД не более 15-ти лет;</a:t>
            </a:r>
          </a:p>
          <a:p>
            <a:pPr lvl="0"/>
            <a:r>
              <a:rPr lang="ru-RU" b="1" dirty="0" smtClean="0">
                <a:latin typeface="Sylfaen" pitchFamily="18" charset="0"/>
              </a:rPr>
              <a:t>наличие семьи или значимых других лиц (ЗДЛ);</a:t>
            </a:r>
          </a:p>
          <a:p>
            <a:pPr lvl="0"/>
            <a:r>
              <a:rPr lang="ru-RU" b="1" dirty="0" smtClean="0">
                <a:latin typeface="Sylfaen" pitchFamily="18" charset="0"/>
              </a:rPr>
              <a:t>наличие постоянного места жительства;</a:t>
            </a:r>
          </a:p>
          <a:p>
            <a:pPr lvl="0"/>
            <a:r>
              <a:rPr lang="ru-RU" b="1" dirty="0" smtClean="0">
                <a:latin typeface="Sylfaen" pitchFamily="18" charset="0"/>
              </a:rPr>
              <a:t>не более 5-ти попыток безуспешного участия в реабилитационных программах;</a:t>
            </a:r>
          </a:p>
          <a:p>
            <a:pPr lvl="0"/>
            <a:r>
              <a:rPr lang="ru-RU" b="1" dirty="0" smtClean="0">
                <a:latin typeface="Sylfaen" pitchFamily="18" charset="0"/>
              </a:rPr>
              <a:t>наличие попыток прекратить употребление в анамнезе;</a:t>
            </a:r>
          </a:p>
          <a:p>
            <a:pPr lvl="0"/>
            <a:r>
              <a:rPr lang="ru-RU" b="1" dirty="0" smtClean="0">
                <a:latin typeface="Sylfaen" pitchFamily="18" charset="0"/>
              </a:rPr>
              <a:t>добровольное согласие пациента на участие в реабилитационной программе;</a:t>
            </a:r>
          </a:p>
          <a:p>
            <a:pPr lvl="0"/>
            <a:r>
              <a:rPr lang="ru-RU" b="1" dirty="0" smtClean="0">
                <a:latin typeface="Sylfaen" pitchFamily="18" charset="0"/>
              </a:rPr>
              <a:t>отсутствие открытого уголовного дела на момент обращения в программу;</a:t>
            </a:r>
          </a:p>
          <a:p>
            <a:pPr lvl="0"/>
            <a:r>
              <a:rPr lang="ru-RU" b="1" dirty="0" smtClean="0">
                <a:latin typeface="Sylfaen" pitchFamily="18" charset="0"/>
              </a:rPr>
              <a:t>отсутствие острой и хронической психотической симптоматики;</a:t>
            </a:r>
          </a:p>
          <a:p>
            <a:r>
              <a:rPr lang="ru-RU" b="1" dirty="0" smtClean="0">
                <a:latin typeface="Sylfaen" pitchFamily="18" charset="0"/>
              </a:rPr>
              <a:t>отсутствие выраженного снижения интеллекта</a:t>
            </a:r>
            <a:endParaRPr lang="ru-RU" b="1" dirty="0">
              <a:latin typeface="Sylfae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88640"/>
            <a:ext cx="8715436" cy="1025782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3600" b="1" dirty="0" smtClean="0"/>
              <a:t>Противопоказания к пребыванию в реабилитационной программе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4006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lvl="0"/>
            <a:r>
              <a:rPr lang="ru-RU" b="1" dirty="0" smtClean="0">
                <a:latin typeface="Sylfaen" pitchFamily="18" charset="0"/>
                <a:cs typeface="AngsanaUPC" pitchFamily="18" charset="-34"/>
              </a:rPr>
              <a:t>Наличие явлений алкогольной, наркотической или иной интоксикации (опьянения), абстинентного синдрома;</a:t>
            </a:r>
          </a:p>
          <a:p>
            <a:pPr lvl="0"/>
            <a:r>
              <a:rPr lang="ru-RU" b="1" dirty="0" smtClean="0">
                <a:latin typeface="Sylfaen" pitchFamily="18" charset="0"/>
                <a:cs typeface="AngsanaUPC" pitchFamily="18" charset="-34"/>
              </a:rPr>
              <a:t>Наличие психотических состояний с бредом, галлюцинациями, выраженными аффективно-волевыми нарушениями (состояния купированного алкогольного психоза – не менее чем на 7-10 сутки лечения)</a:t>
            </a:r>
          </a:p>
          <a:p>
            <a:pPr lvl="0"/>
            <a:r>
              <a:rPr lang="ru-RU" b="1" dirty="0" smtClean="0">
                <a:latin typeface="Sylfaen" pitchFamily="18" charset="0"/>
                <a:cs typeface="AngsanaUPC" pitchFamily="18" charset="-34"/>
              </a:rPr>
              <a:t>Декомпенсированные формы психопатий и декомпенсированные формы невротических расстройств с фобиями, тревогой и т.д.</a:t>
            </a:r>
          </a:p>
          <a:p>
            <a:pPr lvl="0"/>
            <a:r>
              <a:rPr lang="ru-RU" b="1" dirty="0" smtClean="0">
                <a:latin typeface="Sylfaen" pitchFamily="18" charset="0"/>
                <a:cs typeface="AngsanaUPC" pitchFamily="18" charset="-34"/>
              </a:rPr>
              <a:t>Наличие выраженного суицидального риска (суицидальные высказывания, тенденции к осуществлению суицидальных мыслей)</a:t>
            </a:r>
          </a:p>
          <a:p>
            <a:pPr lvl="0"/>
            <a:r>
              <a:rPr lang="ru-RU" b="1" dirty="0" smtClean="0">
                <a:latin typeface="Sylfaen" pitchFamily="18" charset="0"/>
                <a:cs typeface="AngsanaUPC" pitchFamily="18" charset="-34"/>
              </a:rPr>
              <a:t>Наличие сопутствующих тяжелых соматических и инфекционных заболеваний, требующих специального обследования и лечения</a:t>
            </a:r>
          </a:p>
          <a:p>
            <a:pPr lvl="0"/>
            <a:r>
              <a:rPr lang="ru-RU" b="1" dirty="0" smtClean="0">
                <a:latin typeface="Sylfaen" pitchFamily="18" charset="0"/>
                <a:cs typeface="AngsanaUPC" pitchFamily="18" charset="-34"/>
              </a:rPr>
              <a:t>Интеллектуально-мнестические нарушения выраженной и умеренной степени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Структура процесса реабилитации: 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ru-RU" b="1" dirty="0" smtClean="0"/>
              <a:t>1. Блок, предшествующий основной программе реабилитации (предреабилитационный). </a:t>
            </a:r>
            <a:endParaRPr lang="ru-RU" dirty="0" smtClean="0"/>
          </a:p>
          <a:p>
            <a:r>
              <a:rPr lang="ru-RU" b="1" dirty="0" smtClean="0"/>
              <a:t>2. Блок основной программы реабилитации (собственно реабилитационный). </a:t>
            </a:r>
          </a:p>
          <a:p>
            <a:r>
              <a:rPr lang="ru-RU" b="1" dirty="0" smtClean="0"/>
              <a:t>3. Блок, реализуемый после завершения основной программы реабилитации (постреабилитационный).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solidFill>
            <a:schemeClr val="bg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1. Блок предреабилитационный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консультирование специалистами пациентов и их родственников,</a:t>
            </a:r>
          </a:p>
          <a:p>
            <a:r>
              <a:rPr lang="ru-RU" dirty="0" smtClean="0"/>
              <a:t> мотивационные воздействия, </a:t>
            </a:r>
          </a:p>
          <a:p>
            <a:r>
              <a:rPr lang="ru-RU" dirty="0" smtClean="0"/>
              <a:t>медикаментозное лечение психиатрических, абстинентных и  постабстинентных расстройств,</a:t>
            </a:r>
          </a:p>
          <a:p>
            <a:r>
              <a:rPr lang="ru-RU" dirty="0" smtClean="0"/>
              <a:t> подготовка больного к участию в реабилитационной программе 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  <a:solidFill>
            <a:schemeClr val="bg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2. Блок реабилитационный.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ru-RU" b="1" u="sng" dirty="0" smtClean="0"/>
              <a:t>3 этапа</a:t>
            </a:r>
            <a:r>
              <a:rPr lang="ru-RU" b="1" dirty="0" smtClean="0"/>
              <a:t>:</a:t>
            </a:r>
            <a:endParaRPr lang="ru-RU" dirty="0" smtClean="0"/>
          </a:p>
          <a:p>
            <a:r>
              <a:rPr lang="ru-RU" b="1" dirty="0" smtClean="0"/>
              <a:t>1)</a:t>
            </a:r>
            <a:r>
              <a:rPr lang="ru-RU" dirty="0" smtClean="0"/>
              <a:t> </a:t>
            </a:r>
            <a:r>
              <a:rPr lang="ru-RU" b="1" dirty="0" smtClean="0"/>
              <a:t>Адаптационный</a:t>
            </a:r>
            <a:r>
              <a:rPr lang="ru-RU" dirty="0" smtClean="0"/>
              <a:t> (2 недели).</a:t>
            </a:r>
          </a:p>
          <a:p>
            <a:pPr>
              <a:buNone/>
            </a:pPr>
            <a:r>
              <a:rPr lang="ru-RU" b="1" dirty="0" smtClean="0"/>
              <a:t>Задачи этапа</a:t>
            </a:r>
            <a:r>
              <a:rPr lang="ru-RU" dirty="0" smtClean="0"/>
              <a:t>: адаптация к условиям жизни в реабилитационном центре, принятие философии программы и правил реабилитации, формирование мотивации на продолжение реабилитации, диагностика жизненной ситуации, составление ИПР; 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chemeClr val="bg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>Включает в себя: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Заключение с пациентом </a:t>
            </a:r>
            <a:r>
              <a:rPr lang="ru-RU" b="1" dirty="0" smtClean="0"/>
              <a:t>договора</a:t>
            </a:r>
            <a:r>
              <a:rPr lang="ru-RU" dirty="0" smtClean="0"/>
              <a:t> о реабилитации (контракта);</a:t>
            </a:r>
          </a:p>
          <a:p>
            <a:r>
              <a:rPr lang="ru-RU" dirty="0" smtClean="0"/>
              <a:t>Осмотр пациента врачом психиатром-наркологом, диагностика и назначение по необходимости медикаментозной терапии, физиотерапии;</a:t>
            </a:r>
          </a:p>
          <a:p>
            <a:pPr lvl="0"/>
            <a:r>
              <a:rPr lang="ru-RU" dirty="0" smtClean="0"/>
              <a:t>Консультирование врачом-психотерапевтом, психологом и специалистом по социальной работе;</a:t>
            </a:r>
          </a:p>
          <a:p>
            <a:r>
              <a:rPr lang="ru-RU" dirty="0" smtClean="0"/>
              <a:t>Коллегиальное составление ИПР;</a:t>
            </a:r>
          </a:p>
          <a:p>
            <a:r>
              <a:rPr lang="ru-RU" dirty="0" smtClean="0"/>
              <a:t>Консультации родственников реабилитанта, составление рекомендаций по их участию в реабилитации;</a:t>
            </a:r>
          </a:p>
          <a:p>
            <a:pPr lvl="0"/>
            <a:r>
              <a:rPr lang="ru-RU" dirty="0" smtClean="0"/>
              <a:t>Сеансы индивидуальной психотерапии и психологической коррекции;</a:t>
            </a:r>
          </a:p>
          <a:p>
            <a:pPr lvl="0"/>
            <a:r>
              <a:rPr lang="ru-RU" dirty="0" smtClean="0"/>
              <a:t>Психообразование по темам «Биопсихосоциодуховная основа зависимости», «Психология зависимости», «Потребности и зависимость», «Созависимость» и т.д. 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  <a:solidFill>
            <a:schemeClr val="bg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2)</a:t>
            </a:r>
            <a:r>
              <a:rPr lang="ru-RU" dirty="0" smtClean="0"/>
              <a:t> </a:t>
            </a:r>
            <a:r>
              <a:rPr lang="ru-RU" b="1" dirty="0" smtClean="0"/>
              <a:t>Основной этап </a:t>
            </a:r>
            <a:r>
              <a:rPr lang="ru-RU" dirty="0" smtClean="0"/>
              <a:t>(2 месяца)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54461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ru-RU" b="1" dirty="0" smtClean="0"/>
              <a:t>ЗАДАЧИ:</a:t>
            </a:r>
          </a:p>
          <a:p>
            <a:pPr lvl="0"/>
            <a:r>
              <a:rPr lang="ru-RU" dirty="0" smtClean="0"/>
              <a:t>Проработка личностной проблематики – преодоление внутриличностных конфликтов, негативных жизненных сценариев, дезадаптивных когнитивных установок;</a:t>
            </a:r>
          </a:p>
          <a:p>
            <a:pPr lvl="0"/>
            <a:r>
              <a:rPr lang="ru-RU" dirty="0" smtClean="0"/>
              <a:t>Смягчение преморбидных характеристик: преодоление алекситимии, устранение эмоциональных расстройств – работа над осознанием эмоций, развитием навыков саморегуляции, формирование умения более открыто и адаптивно выражать свои эмоции;</a:t>
            </a:r>
          </a:p>
          <a:p>
            <a:pPr lvl="0"/>
            <a:r>
              <a:rPr lang="ru-RU" dirty="0" smtClean="0"/>
              <a:t>Групповая </a:t>
            </a:r>
            <a:r>
              <a:rPr lang="ru-RU" dirty="0" smtClean="0"/>
              <a:t>психотерапия, направленная на формирование социальной компетентности и </a:t>
            </a:r>
            <a:r>
              <a:rPr lang="ru-RU" dirty="0" smtClean="0"/>
              <a:t>р</a:t>
            </a:r>
            <a:r>
              <a:rPr lang="ru-RU" dirty="0" smtClean="0"/>
              <a:t>асширение ролевого потенциала пациентов;</a:t>
            </a:r>
          </a:p>
          <a:p>
            <a:r>
              <a:rPr lang="ru-RU" dirty="0" smtClean="0"/>
              <a:t>Семейная </a:t>
            </a:r>
            <a:r>
              <a:rPr lang="ru-RU" dirty="0" smtClean="0"/>
              <a:t>терапия  - работа с созависимыми,  формирование здоровой системы внутрисемейных взаимодействий;</a:t>
            </a:r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lvl="0"/>
            <a:endParaRPr lang="ru-RU" dirty="0" smtClean="0"/>
          </a:p>
          <a:p>
            <a:pPr lvl="0"/>
            <a:r>
              <a:rPr lang="ru-RU" dirty="0" smtClean="0"/>
              <a:t>Поведенческая психотерапия – обучение новым, более адаптивным способам поведения; преодоление неадаптивных поведенческих стереотипов; </a:t>
            </a:r>
          </a:p>
          <a:p>
            <a:pPr lvl="0"/>
            <a:r>
              <a:rPr lang="ru-RU" dirty="0" smtClean="0"/>
              <a:t>Терапия средой (создание средового контекста для психотерапии);</a:t>
            </a:r>
          </a:p>
          <a:p>
            <a:r>
              <a:rPr lang="ru-RU" dirty="0" smtClean="0"/>
              <a:t> Социально-психологический тренинг – формирование навыков поведения в социальной среде, обучение навыкам общения, реагирования в конфликтных ситуациях; Проведение профориентационной работы; создание условий для трудовой деятельности и профессионального обучения (при необходимости и возможностях - учебы), занятий спортом, творческой деятельностью;</a:t>
            </a:r>
          </a:p>
          <a:p>
            <a:pPr lvl="0"/>
            <a:r>
              <a:rPr lang="ru-RU" dirty="0" smtClean="0"/>
              <a:t>Обеспечение постоянной занятости, создание условий для трудовых процессов и выработки способностей к регулярному труду;</a:t>
            </a:r>
          </a:p>
          <a:p>
            <a:pPr lvl="0"/>
            <a:r>
              <a:rPr lang="ru-RU" dirty="0" smtClean="0"/>
              <a:t>Проведение </a:t>
            </a:r>
            <a:r>
              <a:rPr lang="ru-RU" dirty="0" smtClean="0"/>
              <a:t>культурно-массовых и содержательных досуговых мероприятий.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ru-RU" b="1" dirty="0" smtClean="0"/>
              <a:t>3)</a:t>
            </a:r>
            <a:r>
              <a:rPr lang="ru-RU" dirty="0" smtClean="0"/>
              <a:t> </a:t>
            </a:r>
            <a:r>
              <a:rPr lang="ru-RU" b="1" dirty="0" smtClean="0"/>
              <a:t>Завершающий этап </a:t>
            </a:r>
            <a:r>
              <a:rPr lang="ru-RU" dirty="0" smtClean="0"/>
              <a:t>(2 недели)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Задачи: </a:t>
            </a:r>
          </a:p>
          <a:p>
            <a:r>
              <a:rPr lang="ru-RU" dirty="0" smtClean="0"/>
              <a:t> Закрепление успехов предыдущего периода реабилитации, в том числе и навыков самостоятельного принятия решений и их осуществления;</a:t>
            </a:r>
          </a:p>
          <a:p>
            <a:pPr lvl="0"/>
            <a:r>
              <a:rPr lang="ru-RU" dirty="0" smtClean="0"/>
              <a:t>Работа с ценностями и смыслами, коррекция жизненных целей, формирование позитивного жизненного сценария;</a:t>
            </a:r>
          </a:p>
          <a:p>
            <a:r>
              <a:rPr lang="ru-RU" dirty="0" smtClean="0"/>
              <a:t> Формирование созидательного мировоззрения и здорового альтруизма; </a:t>
            </a:r>
          </a:p>
          <a:p>
            <a:r>
              <a:rPr lang="ru-RU" dirty="0" smtClean="0"/>
              <a:t>Завершение ИПР, анализ достижений и возможности продолжения реабилитации в амбулаторных условиях, готовности вести ЗОЖ, обсуждаются планы на будущее,  осуществляется подготовка реабилитанта и родственников к выпуску из программы.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32656"/>
            <a:ext cx="8147248" cy="5793507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Готовность перехода с этапа на этап оценивается всеми специалистами мультидисциплинарной команды  путем анализа текущего состояния реабилитируемого. </a:t>
            </a:r>
          </a:p>
          <a:p>
            <a:r>
              <a:rPr lang="ru-RU" dirty="0" smtClean="0"/>
              <a:t>Завершение реабилитации и выписка из Реабилитационного центра проходит торжественно во время проведения </a:t>
            </a:r>
            <a:r>
              <a:rPr lang="ru-RU" dirty="0" err="1" smtClean="0"/>
              <a:t>психотерапевтическких</a:t>
            </a:r>
            <a:r>
              <a:rPr lang="ru-RU" dirty="0" smtClean="0"/>
              <a:t> </a:t>
            </a:r>
            <a:r>
              <a:rPr lang="ru-RU" dirty="0" smtClean="0"/>
              <a:t>праздников.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3. Блок </a:t>
            </a:r>
            <a:r>
              <a:rPr lang="ru-RU" b="1" dirty="0" err="1" smtClean="0"/>
              <a:t>постреабилитационный</a:t>
            </a:r>
            <a:r>
              <a:rPr lang="ru-RU" b="1" dirty="0" smtClean="0"/>
              <a:t>   </a:t>
            </a:r>
            <a:r>
              <a:rPr lang="ru-RU" dirty="0" smtClean="0"/>
              <a:t>(до 1 года)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Цель заключительного блока реабилитации – профилактика срывов и рецидивов у лиц, завершивших стационарную реабилитацию, оказание психологической, социальной и правовой поддержки.  Предполагаются регулярные встречи со специалистами  реабилитационной программы, включение выпускника в амбулаторную реабилитационную программу. 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4293096"/>
            <a:ext cx="4042792" cy="1833067"/>
          </a:xfrm>
        </p:spPr>
        <p:txBody>
          <a:bodyPr/>
          <a:lstStyle/>
          <a:p>
            <a:r>
              <a:rPr lang="ru-RU" b="1" dirty="0" smtClean="0"/>
              <a:t>СПАСИБО ЗА ВНИМАНИЕ</a:t>
            </a:r>
            <a:endParaRPr lang="ru-RU" b="1" dirty="0"/>
          </a:p>
        </p:txBody>
      </p:sp>
      <p:pic>
        <p:nvPicPr>
          <p:cNvPr id="4" name="Рисунок 3" descr="P10200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552" y="1196752"/>
            <a:ext cx="79928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chemeClr val="accent5">
                    <a:lumMod val="50000"/>
                  </a:schemeClr>
                </a:solidFill>
                <a:latin typeface="Batang" pitchFamily="18" charset="-127"/>
                <a:ea typeface="Batang" pitchFamily="18" charset="-127"/>
              </a:rPr>
              <a:t>     </a:t>
            </a:r>
            <a:r>
              <a:rPr lang="ru-RU" sz="8000" b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ea typeface="Batang" pitchFamily="18" charset="-127"/>
              </a:rPr>
              <a:t>Спасибо </a:t>
            </a:r>
          </a:p>
          <a:p>
            <a:r>
              <a:rPr lang="ru-RU" sz="8000" b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ea typeface="Batang" pitchFamily="18" charset="-127"/>
              </a:rPr>
              <a:t>   за внимание</a:t>
            </a:r>
            <a:endParaRPr lang="ru-RU" sz="8000" b="1" dirty="0">
              <a:solidFill>
                <a:schemeClr val="accent1">
                  <a:lumMod val="50000"/>
                </a:schemeClr>
              </a:solidFill>
              <a:latin typeface="Book Antiqua" pitchFamily="18" charset="0"/>
              <a:ea typeface="Batang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1291</Words>
  <Application>Microsoft Office PowerPoint</Application>
  <PresentationFormat>Экран (4:3)</PresentationFormat>
  <Paragraphs>124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ОГБУЗ «ТАМБОВСКАЯ ПСИХИАТРИЧЕСКАЯ КЛИНИЧЕСКАЯ БОЛЬНИЦА»     СЫСОЕВА ИРИНА ЕВГЕНЬЕВНА  ПСИХОЛОГ РЕАБИЛИТАЦИОННОГО НАРКОЛОГИЧЕСКОГО ЦЕНТРА ОГБУЗ «ТПКБ»</vt:lpstr>
      <vt:lpstr>Слайд 2</vt:lpstr>
      <vt:lpstr>Концептуальные основы</vt:lpstr>
      <vt:lpstr>Слайд 4</vt:lpstr>
      <vt:lpstr> Цель программы </vt:lpstr>
      <vt:lpstr>Задачи программы</vt:lpstr>
      <vt:lpstr>Задачи программы.</vt:lpstr>
      <vt:lpstr>Задачи программы</vt:lpstr>
      <vt:lpstr> Принципы реабилитации: </vt:lpstr>
      <vt:lpstr>Принципы реабилитации</vt:lpstr>
      <vt:lpstr> Механизмы реализации программы </vt:lpstr>
      <vt:lpstr> Критерии отбора реабилитантов: </vt:lpstr>
      <vt:lpstr>Противопоказания к пребыванию в реабилитационной программе</vt:lpstr>
      <vt:lpstr> Структура процесса реабилитации:   </vt:lpstr>
      <vt:lpstr>  1. Блок предреабилитационный  </vt:lpstr>
      <vt:lpstr> 2. Блок реабилитационный.  </vt:lpstr>
      <vt:lpstr> Включает в себя: </vt:lpstr>
      <vt:lpstr> 2) Основной этап (2 месяца) </vt:lpstr>
      <vt:lpstr>Слайд 19</vt:lpstr>
      <vt:lpstr>3) Завершающий этап (2 недели)</vt:lpstr>
      <vt:lpstr>Слайд 21</vt:lpstr>
      <vt:lpstr> 3. Блок постреабилитационный   (до 1 года).  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ОГБУЗ «ТАМБОВСКАЯ ПСИХИАТРИЧЕСКАЯ КЛИНИЧЕСКАЯ БОЛЬНИЦА»</dc:title>
  <dc:creator>User</dc:creator>
  <cp:lastModifiedBy>User</cp:lastModifiedBy>
  <cp:revision>58</cp:revision>
  <dcterms:created xsi:type="dcterms:W3CDTF">2015-10-01T09:06:49Z</dcterms:created>
  <dcterms:modified xsi:type="dcterms:W3CDTF">2015-10-07T11:31:34Z</dcterms:modified>
</cp:coreProperties>
</file>